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3" r:id="rId3"/>
    <p:sldId id="257" r:id="rId4"/>
    <p:sldId id="258" r:id="rId5"/>
    <p:sldId id="259" r:id="rId6"/>
    <p:sldId id="265" r:id="rId7"/>
    <p:sldId id="260" r:id="rId8"/>
    <p:sldId id="261" r:id="rId9"/>
    <p:sldId id="262"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13" autoAdjust="0"/>
  </p:normalViewPr>
  <p:slideViewPr>
    <p:cSldViewPr snapToGrid="0" snapToObjects="1">
      <p:cViewPr varScale="1">
        <p:scale>
          <a:sx n="88" d="100"/>
          <a:sy n="88" d="100"/>
        </p:scale>
        <p:origin x="-16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C0AE8-7741-4A05-815D-44E47C500308}" type="datetimeFigureOut">
              <a:rPr lang="en-US" smtClean="0"/>
              <a:t>4/8/14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B71D1-ED0E-4B83-892E-20B7E70BA4B3}" type="slidenum">
              <a:rPr lang="en-US" smtClean="0"/>
              <a:t>‹#›</a:t>
            </a:fld>
            <a:endParaRPr lang="en-US"/>
          </a:p>
        </p:txBody>
      </p:sp>
    </p:spTree>
    <p:extLst>
      <p:ext uri="{BB962C8B-B14F-4D97-AF65-F5344CB8AC3E}">
        <p14:creationId xmlns:p14="http://schemas.microsoft.com/office/powerpoint/2010/main" val="75902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(3/28/14 10:00) -----</a:t>
            </a:r>
          </a:p>
          <a:p>
            <a:r>
              <a:rPr lang="en-US"/>
              <a:t>Why did I choose the picture while it is actively raining? Rain events have a great impact on [DOC] and fluorescence. Why do I want the audience to start thinking about the rain</a:t>
            </a:r>
          </a:p>
          <a:p>
            <a:endParaRPr lang="en-US"/>
          </a:p>
        </p:txBody>
      </p:sp>
      <p:sp>
        <p:nvSpPr>
          <p:cNvPr id="4" name="Slide Number Placeholder 3"/>
          <p:cNvSpPr>
            <a:spLocks noGrp="1"/>
          </p:cNvSpPr>
          <p:nvPr>
            <p:ph type="sldNum" sz="quarter" idx="10"/>
          </p:nvPr>
        </p:nvSpPr>
        <p:spPr/>
        <p:txBody>
          <a:bodyPr/>
          <a:lstStyle/>
          <a:p>
            <a:fld id="{EA3B71D1-ED0E-4B83-892E-20B7E70BA4B3}" type="slidenum">
              <a:rPr lang="en-US" smtClean="0"/>
              <a:t>1</a:t>
            </a:fld>
            <a:endParaRPr lang="en-US"/>
          </a:p>
        </p:txBody>
      </p:sp>
    </p:spTree>
    <p:extLst>
      <p:ext uri="{BB962C8B-B14F-4D97-AF65-F5344CB8AC3E}">
        <p14:creationId xmlns:p14="http://schemas.microsoft.com/office/powerpoint/2010/main" val="299586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(3/28/14 10:00) -----</a:t>
            </a:r>
          </a:p>
          <a:p>
            <a:r>
              <a:rPr lang="en-US" dirty="0"/>
              <a:t>In Salt River Channel!! Wordy Slides. Cut them back. What the picture is from.Sacle bar. MAN-MADE Lake!! Mention Indian Bend wash? A lot of seepage loss, largest loss=evap. Precip=major imput b/c salt riverbed is dry; not a lot of imput from river. Why should we care, why should NASA Space grant care about this project. Tie this in at the end. NASA's Search for habitable environments===this talk! Microbes care about different organic </a:t>
            </a:r>
            <a:r>
              <a:rPr lang="en-US" dirty="0" smtClean="0"/>
              <a:t>molecules</a:t>
            </a:r>
            <a:endParaRPr lang="en-US" dirty="0"/>
          </a:p>
        </p:txBody>
      </p:sp>
      <p:sp>
        <p:nvSpPr>
          <p:cNvPr id="4" name="Slide Number Placeholder 3"/>
          <p:cNvSpPr>
            <a:spLocks noGrp="1"/>
          </p:cNvSpPr>
          <p:nvPr>
            <p:ph type="sldNum" sz="quarter" idx="10"/>
          </p:nvPr>
        </p:nvSpPr>
        <p:spPr/>
        <p:txBody>
          <a:bodyPr/>
          <a:lstStyle/>
          <a:p>
            <a:fld id="{EA3B71D1-ED0E-4B83-892E-20B7E70BA4B3}" type="slidenum">
              <a:rPr lang="en-US" smtClean="0"/>
              <a:t>2</a:t>
            </a:fld>
            <a:endParaRPr lang="en-US"/>
          </a:p>
        </p:txBody>
      </p:sp>
    </p:spTree>
    <p:extLst>
      <p:ext uri="{BB962C8B-B14F-4D97-AF65-F5344CB8AC3E}">
        <p14:creationId xmlns:p14="http://schemas.microsoft.com/office/powerpoint/2010/main" val="17432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(3/28/14 10:00) -----</a:t>
            </a:r>
          </a:p>
          <a:p>
            <a:r>
              <a:rPr lang="en-US"/>
              <a:t>Include pictures of instruments. Maybe make a list? Too wordy.....When sampled, how often....Twice a week and after rain events..</a:t>
            </a:r>
          </a:p>
        </p:txBody>
      </p:sp>
      <p:sp>
        <p:nvSpPr>
          <p:cNvPr id="4" name="Slide Number Placeholder 3"/>
          <p:cNvSpPr>
            <a:spLocks noGrp="1"/>
          </p:cNvSpPr>
          <p:nvPr>
            <p:ph type="sldNum" sz="quarter" idx="10"/>
          </p:nvPr>
        </p:nvSpPr>
        <p:spPr/>
        <p:txBody>
          <a:bodyPr/>
          <a:lstStyle/>
          <a:p>
            <a:fld id="{EA3B71D1-ED0E-4B83-892E-20B7E70BA4B3}" type="slidenum">
              <a:rPr lang="en-US" smtClean="0"/>
              <a:t>3</a:t>
            </a:fld>
            <a:endParaRPr lang="en-US"/>
          </a:p>
        </p:txBody>
      </p:sp>
    </p:spTree>
    <p:extLst>
      <p:ext uri="{BB962C8B-B14F-4D97-AF65-F5344CB8AC3E}">
        <p14:creationId xmlns:p14="http://schemas.microsoft.com/office/powerpoint/2010/main" val="110971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(3/28/14 10:00) -----</a:t>
            </a:r>
          </a:p>
          <a:p>
            <a:r>
              <a:rPr lang="en-US" dirty="0"/>
              <a:t>Captions below pictures=delete, </a:t>
            </a:r>
            <a:r>
              <a:rPr lang="en-US" dirty="0" err="1"/>
              <a:t>elecron</a:t>
            </a:r>
            <a:r>
              <a:rPr lang="en-US" dirty="0"/>
              <a:t> in molecule is excited. Different labels on EEM. Mention indices. </a:t>
            </a:r>
            <a:endParaRPr lang="en-US" dirty="0" smtClean="0"/>
          </a:p>
          <a:p>
            <a:endParaRPr lang="en-US" dirty="0" smtClean="0"/>
          </a:p>
          <a:p>
            <a:r>
              <a:rPr lang="en-US" dirty="0" smtClean="0"/>
              <a:t>Fluorescence</a:t>
            </a:r>
            <a:r>
              <a:rPr lang="en-US" baseline="0" dirty="0" smtClean="0"/>
              <a:t> talks about composition. FI and Freshness</a:t>
            </a:r>
            <a:endParaRPr lang="en-US" dirty="0"/>
          </a:p>
        </p:txBody>
      </p:sp>
      <p:sp>
        <p:nvSpPr>
          <p:cNvPr id="4" name="Slide Number Placeholder 3"/>
          <p:cNvSpPr>
            <a:spLocks noGrp="1"/>
          </p:cNvSpPr>
          <p:nvPr>
            <p:ph type="sldNum" sz="quarter" idx="10"/>
          </p:nvPr>
        </p:nvSpPr>
        <p:spPr/>
        <p:txBody>
          <a:bodyPr/>
          <a:lstStyle/>
          <a:p>
            <a:fld id="{EA3B71D1-ED0E-4B83-892E-20B7E70BA4B3}" type="slidenum">
              <a:rPr lang="en-US" smtClean="0"/>
              <a:t>4</a:t>
            </a:fld>
            <a:endParaRPr lang="en-US"/>
          </a:p>
        </p:txBody>
      </p:sp>
    </p:spTree>
    <p:extLst>
      <p:ext uri="{BB962C8B-B14F-4D97-AF65-F5344CB8AC3E}">
        <p14:creationId xmlns:p14="http://schemas.microsoft.com/office/powerpoint/2010/main" val="37724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(3/28/14 10:00) -----</a:t>
            </a:r>
          </a:p>
          <a:p>
            <a:r>
              <a:rPr lang="en-US" dirty="0"/>
              <a:t>Words need to go. Figures are too small, too complex. DOC only....FS on own slide, Overall pattern different from DOC, not all carbon is Fluorescent. Talk more about that fluorescent stuff comes in w/rain. Make this clear. Rain water brings in lots of Fluorescent material. Can we use fluorescence data to try to say something about this fluorescent material? Yes, using the indices!!</a:t>
            </a:r>
          </a:p>
        </p:txBody>
      </p:sp>
      <p:sp>
        <p:nvSpPr>
          <p:cNvPr id="4" name="Slide Number Placeholder 3"/>
          <p:cNvSpPr>
            <a:spLocks noGrp="1"/>
          </p:cNvSpPr>
          <p:nvPr>
            <p:ph type="sldNum" sz="quarter" idx="10"/>
          </p:nvPr>
        </p:nvSpPr>
        <p:spPr/>
        <p:txBody>
          <a:bodyPr/>
          <a:lstStyle/>
          <a:p>
            <a:fld id="{EA3B71D1-ED0E-4B83-892E-20B7E70BA4B3}" type="slidenum">
              <a:rPr lang="en-US" smtClean="0"/>
              <a:t>5</a:t>
            </a:fld>
            <a:endParaRPr lang="en-US"/>
          </a:p>
        </p:txBody>
      </p:sp>
    </p:spTree>
    <p:extLst>
      <p:ext uri="{BB962C8B-B14F-4D97-AF65-F5344CB8AC3E}">
        <p14:creationId xmlns:p14="http://schemas.microsoft.com/office/powerpoint/2010/main" val="332164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Meeting Notes (3/28/14 10:00) -----</a:t>
            </a:r>
          </a:p>
          <a:p>
            <a:r>
              <a:rPr lang="en-US" dirty="0" smtClean="0"/>
              <a:t>Words need to go. Figures are too small, too complex. DOC only....FS on own slide, Overall pattern different from DOC, not all carbon is Fluorescent. Talk more about that fluorescent stuff comes in w/rain. Make this clear. Rain water brings in lots of Fluorescent material. Can we use fluorescence data to try to say something about this fluorescent material? Yes, using the indices!!</a:t>
            </a:r>
          </a:p>
          <a:p>
            <a:endParaRPr lang="en-US" dirty="0"/>
          </a:p>
        </p:txBody>
      </p:sp>
      <p:sp>
        <p:nvSpPr>
          <p:cNvPr id="4" name="Slide Number Placeholder 3"/>
          <p:cNvSpPr>
            <a:spLocks noGrp="1"/>
          </p:cNvSpPr>
          <p:nvPr>
            <p:ph type="sldNum" sz="quarter" idx="10"/>
          </p:nvPr>
        </p:nvSpPr>
        <p:spPr/>
        <p:txBody>
          <a:bodyPr/>
          <a:lstStyle/>
          <a:p>
            <a:fld id="{EA3B71D1-ED0E-4B83-892E-20B7E70BA4B3}" type="slidenum">
              <a:rPr lang="en-US" smtClean="0"/>
              <a:t>6</a:t>
            </a:fld>
            <a:endParaRPr lang="en-US"/>
          </a:p>
        </p:txBody>
      </p:sp>
    </p:spTree>
    <p:extLst>
      <p:ext uri="{BB962C8B-B14F-4D97-AF65-F5344CB8AC3E}">
        <p14:creationId xmlns:p14="http://schemas.microsoft.com/office/powerpoint/2010/main" val="161965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(3/28/14 10:00) -----</a:t>
            </a:r>
          </a:p>
          <a:p>
            <a:r>
              <a:rPr lang="en-US"/>
              <a:t>Bigger y-axis scale...less, maybe no words...rainfall brings in different stuff, make lines same color as fill. Make figures bigger. Compositionally distinct from bulk OC. In between patterns interesting. both parameters show change during big rain events, background change (different), but interesting. Highly productive lake. Names of these indices aren't terribly creative. First talk about the axes. Rain events show a strong decrease. Both indices are related to microbial vs. terrestrial. Rain brings in Carbon that looks like it comes from the land, less like the carbon already in the lake</a:t>
            </a:r>
          </a:p>
        </p:txBody>
      </p:sp>
      <p:sp>
        <p:nvSpPr>
          <p:cNvPr id="4" name="Slide Number Placeholder 3"/>
          <p:cNvSpPr>
            <a:spLocks noGrp="1"/>
          </p:cNvSpPr>
          <p:nvPr>
            <p:ph type="sldNum" sz="quarter" idx="10"/>
          </p:nvPr>
        </p:nvSpPr>
        <p:spPr/>
        <p:txBody>
          <a:bodyPr/>
          <a:lstStyle/>
          <a:p>
            <a:fld id="{EA3B71D1-ED0E-4B83-892E-20B7E70BA4B3}" type="slidenum">
              <a:rPr lang="en-US" smtClean="0"/>
              <a:t>7</a:t>
            </a:fld>
            <a:endParaRPr lang="en-US"/>
          </a:p>
        </p:txBody>
      </p:sp>
    </p:spTree>
    <p:extLst>
      <p:ext uri="{BB962C8B-B14F-4D97-AF65-F5344CB8AC3E}">
        <p14:creationId xmlns:p14="http://schemas.microsoft.com/office/powerpoint/2010/main" val="108545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(3/28/14 10:00) -----</a:t>
            </a:r>
          </a:p>
          <a:p>
            <a:r>
              <a:rPr lang="en-US" dirty="0"/>
              <a:t>DOC and composition...varies seasonally and with </a:t>
            </a:r>
            <a:r>
              <a:rPr lang="en-US" dirty="0" err="1"/>
              <a:t>precip</a:t>
            </a:r>
            <a:r>
              <a:rPr lang="en-US" dirty="0"/>
              <a:t> events. Fluorescence talks about composition. </a:t>
            </a:r>
          </a:p>
          <a:p>
            <a:r>
              <a:rPr lang="en-US" dirty="0"/>
              <a:t>Indicators of composition vary dramatically after large rain events. material that comes in w/rain is of a different origin is different than stuff that is present in the lake</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EA3B71D1-ED0E-4B83-892E-20B7E70BA4B3}" type="slidenum">
              <a:rPr lang="en-US" smtClean="0"/>
              <a:t>8</a:t>
            </a:fld>
            <a:endParaRPr lang="en-US"/>
          </a:p>
        </p:txBody>
      </p:sp>
    </p:spTree>
    <p:extLst>
      <p:ext uri="{BB962C8B-B14F-4D97-AF65-F5344CB8AC3E}">
        <p14:creationId xmlns:p14="http://schemas.microsoft.com/office/powerpoint/2010/main" val="383663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(3/28/14 10:00) -----</a:t>
            </a:r>
          </a:p>
          <a:p>
            <a:r>
              <a:rPr lang="en-US"/>
              <a:t>acknowedge NSF grant</a:t>
            </a:r>
          </a:p>
        </p:txBody>
      </p:sp>
      <p:sp>
        <p:nvSpPr>
          <p:cNvPr id="4" name="Slide Number Placeholder 3"/>
          <p:cNvSpPr>
            <a:spLocks noGrp="1"/>
          </p:cNvSpPr>
          <p:nvPr>
            <p:ph type="sldNum" sz="quarter" idx="10"/>
          </p:nvPr>
        </p:nvSpPr>
        <p:spPr/>
        <p:txBody>
          <a:bodyPr/>
          <a:lstStyle/>
          <a:p>
            <a:fld id="{EA3B71D1-ED0E-4B83-892E-20B7E70BA4B3}" type="slidenum">
              <a:rPr lang="en-US" smtClean="0"/>
              <a:t>9</a:t>
            </a:fld>
            <a:endParaRPr lang="en-US"/>
          </a:p>
        </p:txBody>
      </p:sp>
    </p:spTree>
    <p:extLst>
      <p:ext uri="{BB962C8B-B14F-4D97-AF65-F5344CB8AC3E}">
        <p14:creationId xmlns:p14="http://schemas.microsoft.com/office/powerpoint/2010/main" val="405856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7978AA-3249-294A-A15A-B308740A6443}" type="datetimeFigureOut">
              <a:rPr lang="en-US" smtClean="0"/>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0D9D-816F-5A47-9AF2-8C4F46BBFE17}" type="slidenum">
              <a:rPr lang="en-US" smtClean="0"/>
              <a:t>‹#›</a:t>
            </a:fld>
            <a:endParaRPr lang="en-US"/>
          </a:p>
        </p:txBody>
      </p:sp>
    </p:spTree>
    <p:extLst>
      <p:ext uri="{BB962C8B-B14F-4D97-AF65-F5344CB8AC3E}">
        <p14:creationId xmlns:p14="http://schemas.microsoft.com/office/powerpoint/2010/main" val="42616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7978AA-3249-294A-A15A-B308740A6443}" type="datetimeFigureOut">
              <a:rPr lang="en-US" smtClean="0"/>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0D9D-816F-5A47-9AF2-8C4F46BBFE17}" type="slidenum">
              <a:rPr lang="en-US" smtClean="0"/>
              <a:t>‹#›</a:t>
            </a:fld>
            <a:endParaRPr lang="en-US"/>
          </a:p>
        </p:txBody>
      </p:sp>
    </p:spTree>
    <p:extLst>
      <p:ext uri="{BB962C8B-B14F-4D97-AF65-F5344CB8AC3E}">
        <p14:creationId xmlns:p14="http://schemas.microsoft.com/office/powerpoint/2010/main" val="234638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7978AA-3249-294A-A15A-B308740A6443}" type="datetimeFigureOut">
              <a:rPr lang="en-US" smtClean="0"/>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0D9D-816F-5A47-9AF2-8C4F46BBFE17}" type="slidenum">
              <a:rPr lang="en-US" smtClean="0"/>
              <a:t>‹#›</a:t>
            </a:fld>
            <a:endParaRPr lang="en-US"/>
          </a:p>
        </p:txBody>
      </p:sp>
    </p:spTree>
    <p:extLst>
      <p:ext uri="{BB962C8B-B14F-4D97-AF65-F5344CB8AC3E}">
        <p14:creationId xmlns:p14="http://schemas.microsoft.com/office/powerpoint/2010/main" val="139599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7978AA-3249-294A-A15A-B308740A6443}" type="datetimeFigureOut">
              <a:rPr lang="en-US" smtClean="0"/>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0D9D-816F-5A47-9AF2-8C4F46BBFE17}" type="slidenum">
              <a:rPr lang="en-US" smtClean="0"/>
              <a:t>‹#›</a:t>
            </a:fld>
            <a:endParaRPr lang="en-US"/>
          </a:p>
        </p:txBody>
      </p:sp>
    </p:spTree>
    <p:extLst>
      <p:ext uri="{BB962C8B-B14F-4D97-AF65-F5344CB8AC3E}">
        <p14:creationId xmlns:p14="http://schemas.microsoft.com/office/powerpoint/2010/main" val="351036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7978AA-3249-294A-A15A-B308740A6443}" type="datetimeFigureOut">
              <a:rPr lang="en-US" smtClean="0"/>
              <a:t>4/8/14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0D9D-816F-5A47-9AF2-8C4F46BBFE17}" type="slidenum">
              <a:rPr lang="en-US" smtClean="0"/>
              <a:t>‹#›</a:t>
            </a:fld>
            <a:endParaRPr lang="en-US"/>
          </a:p>
        </p:txBody>
      </p:sp>
    </p:spTree>
    <p:extLst>
      <p:ext uri="{BB962C8B-B14F-4D97-AF65-F5344CB8AC3E}">
        <p14:creationId xmlns:p14="http://schemas.microsoft.com/office/powerpoint/2010/main" val="344904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7978AA-3249-294A-A15A-B308740A6443}" type="datetimeFigureOut">
              <a:rPr lang="en-US" smtClean="0"/>
              <a:t>4/8/14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E0D9D-816F-5A47-9AF2-8C4F46BBFE17}" type="slidenum">
              <a:rPr lang="en-US" smtClean="0"/>
              <a:t>‹#›</a:t>
            </a:fld>
            <a:endParaRPr lang="en-US"/>
          </a:p>
        </p:txBody>
      </p:sp>
    </p:spTree>
    <p:extLst>
      <p:ext uri="{BB962C8B-B14F-4D97-AF65-F5344CB8AC3E}">
        <p14:creationId xmlns:p14="http://schemas.microsoft.com/office/powerpoint/2010/main" val="53834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7978AA-3249-294A-A15A-B308740A6443}" type="datetimeFigureOut">
              <a:rPr lang="en-US" smtClean="0"/>
              <a:t>4/8/14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E0D9D-816F-5A47-9AF2-8C4F46BBFE17}" type="slidenum">
              <a:rPr lang="en-US" smtClean="0"/>
              <a:t>‹#›</a:t>
            </a:fld>
            <a:endParaRPr lang="en-US"/>
          </a:p>
        </p:txBody>
      </p:sp>
    </p:spTree>
    <p:extLst>
      <p:ext uri="{BB962C8B-B14F-4D97-AF65-F5344CB8AC3E}">
        <p14:creationId xmlns:p14="http://schemas.microsoft.com/office/powerpoint/2010/main" val="126032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7978AA-3249-294A-A15A-B308740A6443}" type="datetimeFigureOut">
              <a:rPr lang="en-US" smtClean="0"/>
              <a:t>4/8/14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E0D9D-816F-5A47-9AF2-8C4F46BBFE17}" type="slidenum">
              <a:rPr lang="en-US" smtClean="0"/>
              <a:t>‹#›</a:t>
            </a:fld>
            <a:endParaRPr lang="en-US"/>
          </a:p>
        </p:txBody>
      </p:sp>
    </p:spTree>
    <p:extLst>
      <p:ext uri="{BB962C8B-B14F-4D97-AF65-F5344CB8AC3E}">
        <p14:creationId xmlns:p14="http://schemas.microsoft.com/office/powerpoint/2010/main" val="93934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978AA-3249-294A-A15A-B308740A6443}" type="datetimeFigureOut">
              <a:rPr lang="en-US" smtClean="0"/>
              <a:t>4/8/14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E0D9D-816F-5A47-9AF2-8C4F46BBFE17}" type="slidenum">
              <a:rPr lang="en-US" smtClean="0"/>
              <a:t>‹#›</a:t>
            </a:fld>
            <a:endParaRPr lang="en-US"/>
          </a:p>
        </p:txBody>
      </p:sp>
    </p:spTree>
    <p:extLst>
      <p:ext uri="{BB962C8B-B14F-4D97-AF65-F5344CB8AC3E}">
        <p14:creationId xmlns:p14="http://schemas.microsoft.com/office/powerpoint/2010/main" val="228803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978AA-3249-294A-A15A-B308740A6443}" type="datetimeFigureOut">
              <a:rPr lang="en-US" smtClean="0"/>
              <a:t>4/8/14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E0D9D-816F-5A47-9AF2-8C4F46BBFE17}" type="slidenum">
              <a:rPr lang="en-US" smtClean="0"/>
              <a:t>‹#›</a:t>
            </a:fld>
            <a:endParaRPr lang="en-US"/>
          </a:p>
        </p:txBody>
      </p:sp>
    </p:spTree>
    <p:extLst>
      <p:ext uri="{BB962C8B-B14F-4D97-AF65-F5344CB8AC3E}">
        <p14:creationId xmlns:p14="http://schemas.microsoft.com/office/powerpoint/2010/main" val="208722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978AA-3249-294A-A15A-B308740A6443}" type="datetimeFigureOut">
              <a:rPr lang="en-US" smtClean="0"/>
              <a:t>4/8/14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E0D9D-816F-5A47-9AF2-8C4F46BBFE17}" type="slidenum">
              <a:rPr lang="en-US" smtClean="0"/>
              <a:t>‹#›</a:t>
            </a:fld>
            <a:endParaRPr lang="en-US"/>
          </a:p>
        </p:txBody>
      </p:sp>
    </p:spTree>
    <p:extLst>
      <p:ext uri="{BB962C8B-B14F-4D97-AF65-F5344CB8AC3E}">
        <p14:creationId xmlns:p14="http://schemas.microsoft.com/office/powerpoint/2010/main" val="20447938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978AA-3249-294A-A15A-B308740A6443}" type="datetimeFigureOut">
              <a:rPr lang="en-US" smtClean="0"/>
              <a:t>4/8/14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E0D9D-816F-5A47-9AF2-8C4F46BBFE17}" type="slidenum">
              <a:rPr lang="en-US" smtClean="0"/>
              <a:t>‹#›</a:t>
            </a:fld>
            <a:endParaRPr lang="en-US"/>
          </a:p>
        </p:txBody>
      </p:sp>
    </p:spTree>
    <p:extLst>
      <p:ext uri="{BB962C8B-B14F-4D97-AF65-F5344CB8AC3E}">
        <p14:creationId xmlns:p14="http://schemas.microsoft.com/office/powerpoint/2010/main" val="3282750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12192000"/>
          </a:xfrm>
          <a:prstGeom prst="rect">
            <a:avLst/>
          </a:prstGeom>
        </p:spPr>
      </p:pic>
      <p:sp>
        <p:nvSpPr>
          <p:cNvPr id="2" name="Title 1"/>
          <p:cNvSpPr>
            <a:spLocks noGrp="1"/>
          </p:cNvSpPr>
          <p:nvPr>
            <p:ph type="ctrTitle"/>
          </p:nvPr>
        </p:nvSpPr>
        <p:spPr>
          <a:xfrm>
            <a:off x="0" y="4625975"/>
            <a:ext cx="9144000" cy="1470025"/>
          </a:xfrm>
        </p:spPr>
        <p:txBody>
          <a:bodyPr>
            <a:normAutofit fontScale="90000"/>
          </a:bodyPr>
          <a:lstStyle/>
          <a:p>
            <a:pPr algn="l"/>
            <a:r>
              <a:rPr lang="en-US" b="1" dirty="0" smtClean="0"/>
              <a:t>Dissolved Organic Carbon Concentration and Fluorescence Characterization </a:t>
            </a:r>
            <a:r>
              <a:rPr lang="en-US" b="1" dirty="0" smtClean="0"/>
              <a:t/>
            </a:r>
            <a:br>
              <a:rPr lang="en-US" b="1" dirty="0" smtClean="0"/>
            </a:br>
            <a:r>
              <a:rPr lang="en-US" b="1" dirty="0" smtClean="0"/>
              <a:t>of </a:t>
            </a:r>
            <a:r>
              <a:rPr lang="en-US" b="1" dirty="0" smtClean="0"/>
              <a:t>Tempe Town Lake</a:t>
            </a:r>
            <a:br>
              <a:rPr lang="en-US" b="1" dirty="0" smtClean="0"/>
            </a:br>
            <a:endParaRPr lang="en-US" dirty="0"/>
          </a:p>
        </p:txBody>
      </p:sp>
      <p:sp>
        <p:nvSpPr>
          <p:cNvPr id="3" name="Subtitle 2"/>
          <p:cNvSpPr>
            <a:spLocks noGrp="1"/>
          </p:cNvSpPr>
          <p:nvPr>
            <p:ph type="subTitle" idx="1"/>
          </p:nvPr>
        </p:nvSpPr>
        <p:spPr>
          <a:xfrm>
            <a:off x="0" y="6096000"/>
            <a:ext cx="6400800" cy="1752600"/>
          </a:xfrm>
        </p:spPr>
        <p:txBody>
          <a:bodyPr/>
          <a:lstStyle/>
          <a:p>
            <a:pPr algn="l"/>
            <a:r>
              <a:rPr lang="en-US" dirty="0" smtClean="0">
                <a:solidFill>
                  <a:schemeClr val="tx1"/>
                </a:solidFill>
              </a:rPr>
              <a:t>By Marissa Raleigh</a:t>
            </a:r>
            <a:endParaRPr lang="en-US" dirty="0">
              <a:solidFill>
                <a:schemeClr val="tx1"/>
              </a:solidFill>
            </a:endParaRPr>
          </a:p>
        </p:txBody>
      </p:sp>
      <p:pic>
        <p:nvPicPr>
          <p:cNvPr id="5" name="Picture 4"/>
          <p:cNvPicPr>
            <a:picLocks noChangeAspect="1"/>
          </p:cNvPicPr>
          <p:nvPr/>
        </p:nvPicPr>
        <p:blipFill>
          <a:blip r:embed="rId4"/>
          <a:stretch>
            <a:fillRect/>
          </a:stretch>
        </p:blipFill>
        <p:spPr>
          <a:xfrm>
            <a:off x="7852849" y="5127477"/>
            <a:ext cx="1281869" cy="1730523"/>
          </a:xfrm>
          <a:prstGeom prst="rect">
            <a:avLst/>
          </a:prstGeom>
        </p:spPr>
      </p:pic>
    </p:spTree>
    <p:extLst>
      <p:ext uri="{BB962C8B-B14F-4D97-AF65-F5344CB8AC3E}">
        <p14:creationId xmlns:p14="http://schemas.microsoft.com/office/powerpoint/2010/main" val="3254251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83244"/>
            <a:ext cx="9349762" cy="7041243"/>
          </a:xfrm>
          <a:prstGeom prst="rect">
            <a:avLst/>
          </a:prstGeom>
        </p:spPr>
      </p:pic>
      <p:sp>
        <p:nvSpPr>
          <p:cNvPr id="4" name="Title 3"/>
          <p:cNvSpPr>
            <a:spLocks noGrp="1"/>
          </p:cNvSpPr>
          <p:nvPr>
            <p:ph type="title"/>
          </p:nvPr>
        </p:nvSpPr>
        <p:spPr>
          <a:xfrm>
            <a:off x="-1181100" y="460376"/>
            <a:ext cx="8229600" cy="1143000"/>
          </a:xfrm>
        </p:spPr>
        <p:txBody>
          <a:bodyPr>
            <a:normAutofit/>
          </a:bodyPr>
          <a:lstStyle/>
          <a:p>
            <a:r>
              <a:rPr lang="en-US" sz="6600" dirty="0" smtClean="0"/>
              <a:t>Questions???</a:t>
            </a:r>
            <a:endParaRPr lang="en-US" sz="6600" dirty="0"/>
          </a:p>
        </p:txBody>
      </p:sp>
    </p:spTree>
    <p:extLst>
      <p:ext uri="{BB962C8B-B14F-4D97-AF65-F5344CB8AC3E}">
        <p14:creationId xmlns:p14="http://schemas.microsoft.com/office/powerpoint/2010/main" val="11105654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62"/>
            <a:ext cx="8229600" cy="1143000"/>
          </a:xfrm>
        </p:spPr>
        <p:txBody>
          <a:bodyPr/>
          <a:lstStyle/>
          <a:p>
            <a:r>
              <a:rPr lang="en-US" dirty="0" smtClean="0"/>
              <a:t>Tempe Town Lake Background</a:t>
            </a:r>
            <a:endParaRPr lang="en-US" dirty="0"/>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a:stretch/>
        </p:blipFill>
        <p:spPr bwMode="auto">
          <a:xfrm>
            <a:off x="1310573" y="2976347"/>
            <a:ext cx="6499905" cy="3574698"/>
          </a:xfrm>
          <a:prstGeom prst="rect">
            <a:avLst/>
          </a:prstGeom>
          <a:noFill/>
          <a:ln w="38100"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702471" y="3139661"/>
            <a:ext cx="7620000" cy="2031325"/>
          </a:xfrm>
          <a:prstGeom prst="rect">
            <a:avLst/>
          </a:prstGeom>
          <a:noFill/>
        </p:spPr>
        <p:txBody>
          <a:bodyPr wrap="square" rtlCol="0">
            <a:spAutoFit/>
          </a:bodyPr>
          <a:lstStyle/>
          <a:p>
            <a:r>
              <a:rPr lang="en-US" dirty="0" smtClean="0"/>
              <a:t>Because of the way that Tempe Town Lake was constructed, there is very little water loss to seepage. The main source of water loss for the lake is through evaporation. Normally, to make up for the loss of water through evaporation, the City of Tempe usually fills the lake with reclaimed or Salt River water. However, due to the recent dam break in July 2010, the lake was filled with water from Tempe’s New Conservation Storage (NCS) at Roosevelt Lake, which is a part of the Salt River.</a:t>
            </a:r>
            <a:endParaRPr lang="en-US" dirty="0"/>
          </a:p>
        </p:txBody>
      </p:sp>
      <p:sp>
        <p:nvSpPr>
          <p:cNvPr id="7" name="TextBox 6"/>
          <p:cNvSpPr txBox="1"/>
          <p:nvPr/>
        </p:nvSpPr>
        <p:spPr>
          <a:xfrm>
            <a:off x="200652" y="1212128"/>
            <a:ext cx="8795615" cy="1938992"/>
          </a:xfrm>
          <a:prstGeom prst="rect">
            <a:avLst/>
          </a:prstGeom>
          <a:noFill/>
        </p:spPr>
        <p:txBody>
          <a:bodyPr wrap="square" rtlCol="0">
            <a:spAutoFit/>
          </a:bodyPr>
          <a:lstStyle/>
          <a:p>
            <a:pPr marL="285750" indent="-285750">
              <a:buFont typeface="Arial"/>
              <a:buChar char="•"/>
            </a:pPr>
            <a:r>
              <a:rPr lang="en-US" sz="2400" dirty="0" smtClean="0"/>
              <a:t>Man-made lake b</a:t>
            </a:r>
            <a:r>
              <a:rPr lang="en-US" sz="2400" dirty="0" smtClean="0"/>
              <a:t>uilt in the Salt River channel</a:t>
            </a:r>
          </a:p>
          <a:p>
            <a:pPr marL="285750" indent="-285750">
              <a:buFont typeface="Arial"/>
              <a:buChar char="•"/>
            </a:pPr>
            <a:r>
              <a:rPr lang="en-US" sz="2400" dirty="0"/>
              <a:t>Held in by inflatable </a:t>
            </a:r>
            <a:r>
              <a:rPr lang="en-US" sz="2400" dirty="0" smtClean="0"/>
              <a:t>dams</a:t>
            </a:r>
            <a:endParaRPr lang="en-US" sz="2400" dirty="0" smtClean="0"/>
          </a:p>
          <a:p>
            <a:pPr marL="285750" indent="-285750">
              <a:buFont typeface="Arial"/>
              <a:buChar char="•"/>
            </a:pPr>
            <a:r>
              <a:rPr lang="en-US" sz="2400" dirty="0" smtClean="0"/>
              <a:t>Designed for </a:t>
            </a:r>
            <a:r>
              <a:rPr lang="en-US" sz="2400" dirty="0" smtClean="0"/>
              <a:t>both flood control and </a:t>
            </a:r>
            <a:r>
              <a:rPr lang="en-US" sz="2400" dirty="0" smtClean="0"/>
              <a:t>recreation</a:t>
            </a:r>
            <a:endParaRPr lang="en-US" sz="2400" dirty="0" smtClean="0"/>
          </a:p>
          <a:p>
            <a:pPr marL="285750" indent="-285750">
              <a:buFont typeface="Arial"/>
              <a:buChar char="•"/>
            </a:pPr>
            <a:r>
              <a:rPr lang="en-US" sz="2400" dirty="0" smtClean="0"/>
              <a:t>The largest loss </a:t>
            </a:r>
            <a:r>
              <a:rPr lang="en-US" sz="2400" dirty="0" smtClean="0"/>
              <a:t>is through evaporation, major input is precipitation</a:t>
            </a:r>
            <a:endParaRPr lang="en-US" sz="2400" dirty="0" smtClean="0"/>
          </a:p>
          <a:p>
            <a:endParaRPr lang="en-US" sz="2400" dirty="0" smtClean="0"/>
          </a:p>
        </p:txBody>
      </p:sp>
      <p:sp>
        <p:nvSpPr>
          <p:cNvPr id="3" name="Rectangle 2"/>
          <p:cNvSpPr/>
          <p:nvPr/>
        </p:nvSpPr>
        <p:spPr>
          <a:xfrm>
            <a:off x="9477493" y="1304271"/>
            <a:ext cx="4572000" cy="3416320"/>
          </a:xfrm>
          <a:prstGeom prst="rect">
            <a:avLst/>
          </a:prstGeom>
        </p:spPr>
        <p:txBody>
          <a:bodyPr>
            <a:spAutoFit/>
          </a:bodyPr>
          <a:lstStyle/>
          <a:p>
            <a:r>
              <a:rPr lang="en-US" dirty="0" smtClean="0"/>
              <a:t>Tempe Town Lake is a man-made lake constructed in the Salt River channel in downtown Tempe, AZ. It spans ~2 miles in the east-west direction. Because of the way that Tempe Town </a:t>
            </a:r>
          </a:p>
          <a:p>
            <a:r>
              <a:rPr lang="en-US" dirty="0" smtClean="0"/>
              <a:t>Lake was constructed, there </a:t>
            </a:r>
          </a:p>
          <a:p>
            <a:r>
              <a:rPr lang="en-US" dirty="0" smtClean="0"/>
              <a:t>is very little water loss due to</a:t>
            </a:r>
          </a:p>
          <a:p>
            <a:r>
              <a:rPr lang="en-US" dirty="0" smtClean="0"/>
              <a:t>seepage. The main source </a:t>
            </a:r>
          </a:p>
          <a:p>
            <a:r>
              <a:rPr lang="en-US" dirty="0" smtClean="0"/>
              <a:t>of water loss for the lake is </a:t>
            </a:r>
          </a:p>
          <a:p>
            <a:r>
              <a:rPr lang="en-US" dirty="0" smtClean="0"/>
              <a:t>through evaporation, and </a:t>
            </a:r>
          </a:p>
          <a:p>
            <a:r>
              <a:rPr lang="en-US" dirty="0" smtClean="0"/>
              <a:t>the main input to the lake is </a:t>
            </a:r>
          </a:p>
          <a:p>
            <a:r>
              <a:rPr lang="en-US" dirty="0" smtClean="0"/>
              <a:t>through precipitation. </a:t>
            </a:r>
            <a:endParaRPr lang="en-US" dirty="0"/>
          </a:p>
        </p:txBody>
      </p:sp>
      <p:sp>
        <p:nvSpPr>
          <p:cNvPr id="5" name="TextBox 4"/>
          <p:cNvSpPr txBox="1"/>
          <p:nvPr/>
        </p:nvSpPr>
        <p:spPr>
          <a:xfrm>
            <a:off x="1310574" y="6325240"/>
            <a:ext cx="5689674" cy="200055"/>
          </a:xfrm>
          <a:prstGeom prst="rect">
            <a:avLst/>
          </a:prstGeom>
          <a:noFill/>
        </p:spPr>
        <p:txBody>
          <a:bodyPr wrap="square" rtlCol="0">
            <a:spAutoFit/>
          </a:bodyPr>
          <a:lstStyle/>
          <a:p>
            <a:r>
              <a:rPr lang="en-US" sz="700" dirty="0"/>
              <a:t>http://4.bp.blogspot.com/-</a:t>
            </a:r>
            <a:r>
              <a:rPr lang="en-US" sz="700" dirty="0" err="1"/>
              <a:t>EjQ_SIBPSxo</a:t>
            </a:r>
            <a:r>
              <a:rPr lang="en-US" sz="700" dirty="0"/>
              <a:t>/ULjJm43TfCI/AAAAAAAAC0g/b8LOPO88qfY/s1600/</a:t>
            </a:r>
            <a:r>
              <a:rPr lang="en-US" sz="700" dirty="0" err="1"/>
              <a:t>tempe+town+lake+aerial.jpg</a:t>
            </a:r>
            <a:endParaRPr lang="en-US" sz="700" dirty="0"/>
          </a:p>
        </p:txBody>
      </p:sp>
      <p:grpSp>
        <p:nvGrpSpPr>
          <p:cNvPr id="24" name="Group 23"/>
          <p:cNvGrpSpPr/>
          <p:nvPr/>
        </p:nvGrpSpPr>
        <p:grpSpPr>
          <a:xfrm>
            <a:off x="1478966" y="3102932"/>
            <a:ext cx="1483595" cy="405982"/>
            <a:chOff x="625592" y="3102932"/>
            <a:chExt cx="1483595" cy="405982"/>
          </a:xfrm>
        </p:grpSpPr>
        <p:cxnSp>
          <p:nvCxnSpPr>
            <p:cNvPr id="14" name="Straight Connector 13"/>
            <p:cNvCxnSpPr/>
            <p:nvPr/>
          </p:nvCxnSpPr>
          <p:spPr>
            <a:xfrm>
              <a:off x="625592" y="3508914"/>
              <a:ext cx="1225599" cy="0"/>
            </a:xfrm>
            <a:prstGeom prst="line">
              <a:avLst/>
            </a:prstGeom>
            <a:ln>
              <a:solidFill>
                <a:srgbClr val="FFFFFF"/>
              </a:solidFill>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715196" y="3102932"/>
              <a:ext cx="1393991" cy="369332"/>
            </a:xfrm>
            <a:prstGeom prst="rect">
              <a:avLst/>
            </a:prstGeom>
            <a:noFill/>
            <a:ln>
              <a:noFill/>
            </a:ln>
          </p:spPr>
          <p:txBody>
            <a:bodyPr wrap="square" rtlCol="0">
              <a:spAutoFit/>
            </a:bodyPr>
            <a:lstStyle/>
            <a:p>
              <a:r>
                <a:rPr lang="en-US" dirty="0" smtClean="0">
                  <a:solidFill>
                    <a:schemeClr val="bg1"/>
                  </a:solidFill>
                </a:rPr>
                <a:t>0.5 miles</a:t>
              </a:r>
              <a:endParaRPr lang="en-US" dirty="0">
                <a:solidFill>
                  <a:schemeClr val="bg1"/>
                </a:solidFill>
              </a:endParaRPr>
            </a:p>
          </p:txBody>
        </p:sp>
      </p:grpSp>
    </p:spTree>
    <p:extLst>
      <p:ext uri="{BB962C8B-B14F-4D97-AF65-F5344CB8AC3E}">
        <p14:creationId xmlns:p14="http://schemas.microsoft.com/office/powerpoint/2010/main" val="23668200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01194" y="1758940"/>
            <a:ext cx="4722581" cy="1911890"/>
          </a:xfrm>
        </p:spPr>
        <p:txBody>
          <a:bodyPr>
            <a:normAutofit fontScale="92500" lnSpcReduction="10000"/>
          </a:bodyPr>
          <a:lstStyle/>
          <a:p>
            <a:pPr marL="347663" indent="-347663">
              <a:buFont typeface="Arial" pitchFamily="34" charset="0"/>
              <a:buChar char="•"/>
            </a:pPr>
            <a:r>
              <a:rPr lang="en-US" sz="1600" dirty="0" smtClean="0"/>
              <a:t>Temperature</a:t>
            </a:r>
            <a:r>
              <a:rPr lang="en-US" sz="1600" dirty="0"/>
              <a:t>, pH, conductivity, and dissolved oxygen were measured in the field with handheld meters. Samples for dissolved organic carbon (DOC) and fluorescence analysis were collected. </a:t>
            </a:r>
          </a:p>
          <a:p>
            <a:pPr marL="347663" indent="-347663">
              <a:buFont typeface="Arial" pitchFamily="34" charset="0"/>
              <a:buChar char="•"/>
            </a:pPr>
            <a:r>
              <a:rPr lang="en-US" sz="1600" dirty="0"/>
              <a:t>DOC and total nitrogen (TN) concentrations were found through high temperature catalytic oxidation.</a:t>
            </a:r>
          </a:p>
          <a:p>
            <a:pPr marL="347663" indent="-347663">
              <a:buFont typeface="Arial" pitchFamily="34" charset="0"/>
              <a:buChar char="•"/>
            </a:pPr>
            <a:r>
              <a:rPr lang="en-US" sz="1600" dirty="0"/>
              <a:t>Fluorescence analysis was performed on a Horiba </a:t>
            </a:r>
            <a:r>
              <a:rPr lang="en-US" sz="1600" dirty="0" err="1"/>
              <a:t>Fluoromax</a:t>
            </a:r>
            <a:r>
              <a:rPr lang="en-US" sz="1600" dirty="0"/>
              <a:t> 4. </a:t>
            </a:r>
          </a:p>
          <a:p>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50003" y="3452816"/>
            <a:ext cx="4908243" cy="3405184"/>
          </a:xfrm>
          <a:prstGeom prst="rect">
            <a:avLst/>
          </a:prstGeom>
          <a:ln>
            <a:solidFill>
              <a:srgbClr val="00000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50003" y="-1"/>
            <a:ext cx="4593997" cy="3452817"/>
          </a:xfrm>
          <a:prstGeom prst="rect">
            <a:avLst/>
          </a:prstGeom>
          <a:ln>
            <a:solidFill>
              <a:srgbClr val="000000"/>
            </a:solidFill>
          </a:ln>
        </p:spPr>
      </p:pic>
      <p:sp>
        <p:nvSpPr>
          <p:cNvPr id="7" name="TextBox 6"/>
          <p:cNvSpPr txBox="1"/>
          <p:nvPr/>
        </p:nvSpPr>
        <p:spPr>
          <a:xfrm>
            <a:off x="4696980" y="6228892"/>
            <a:ext cx="2229240" cy="523220"/>
          </a:xfrm>
          <a:prstGeom prst="rect">
            <a:avLst/>
          </a:prstGeom>
          <a:noFill/>
        </p:spPr>
        <p:txBody>
          <a:bodyPr wrap="square" rtlCol="0">
            <a:spAutoFit/>
          </a:bodyPr>
          <a:lstStyle/>
          <a:p>
            <a:r>
              <a:rPr lang="en-US" sz="2800" dirty="0" smtClean="0">
                <a:solidFill>
                  <a:srgbClr val="FFFFFF"/>
                </a:solidFill>
              </a:rPr>
              <a:t>Fluorescence</a:t>
            </a:r>
            <a:endParaRPr lang="en-US" sz="2800" dirty="0">
              <a:solidFill>
                <a:srgbClr val="FFFFFF"/>
              </a:solidFill>
            </a:endParaRPr>
          </a:p>
        </p:txBody>
      </p:sp>
      <p:sp>
        <p:nvSpPr>
          <p:cNvPr id="8" name="TextBox 7"/>
          <p:cNvSpPr txBox="1"/>
          <p:nvPr/>
        </p:nvSpPr>
        <p:spPr>
          <a:xfrm>
            <a:off x="4696980" y="109668"/>
            <a:ext cx="1584078" cy="523220"/>
          </a:xfrm>
          <a:prstGeom prst="rect">
            <a:avLst/>
          </a:prstGeom>
          <a:noFill/>
        </p:spPr>
        <p:txBody>
          <a:bodyPr wrap="square" rtlCol="0">
            <a:spAutoFit/>
          </a:bodyPr>
          <a:lstStyle/>
          <a:p>
            <a:r>
              <a:rPr lang="en-US" sz="2800" dirty="0" smtClean="0">
                <a:solidFill>
                  <a:srgbClr val="FFFFFF"/>
                </a:solidFill>
              </a:rPr>
              <a:t>DOC</a:t>
            </a:r>
            <a:endParaRPr lang="en-US" sz="2800" dirty="0">
              <a:solidFill>
                <a:srgbClr val="FFFFFF"/>
              </a:solidFill>
            </a:endParaRPr>
          </a:p>
        </p:txBody>
      </p:sp>
      <p:sp>
        <p:nvSpPr>
          <p:cNvPr id="9" name="Title 38"/>
          <p:cNvSpPr txBox="1">
            <a:spLocks/>
          </p:cNvSpPr>
          <p:nvPr/>
        </p:nvSpPr>
        <p:spPr>
          <a:xfrm>
            <a:off x="-1" y="36513"/>
            <a:ext cx="236166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Methods</a:t>
            </a:r>
            <a:endParaRPr lang="en-US" dirty="0"/>
          </a:p>
        </p:txBody>
      </p:sp>
      <p:sp>
        <p:nvSpPr>
          <p:cNvPr id="11" name="TextBox 10"/>
          <p:cNvSpPr txBox="1"/>
          <p:nvPr/>
        </p:nvSpPr>
        <p:spPr>
          <a:xfrm>
            <a:off x="138921" y="892904"/>
            <a:ext cx="4147794" cy="6124754"/>
          </a:xfrm>
          <a:prstGeom prst="rect">
            <a:avLst/>
          </a:prstGeom>
          <a:noFill/>
        </p:spPr>
        <p:txBody>
          <a:bodyPr wrap="square" rtlCol="0">
            <a:spAutoFit/>
          </a:bodyPr>
          <a:lstStyle/>
          <a:p>
            <a:r>
              <a:rPr lang="en-US" sz="2800" dirty="0" smtClean="0"/>
              <a:t>Sampling</a:t>
            </a:r>
          </a:p>
          <a:p>
            <a:pPr marL="285750" indent="-285750">
              <a:buFont typeface="Arial"/>
              <a:buChar char="•"/>
            </a:pPr>
            <a:r>
              <a:rPr lang="en-US" sz="2800" dirty="0" smtClean="0"/>
              <a:t>Twice a week</a:t>
            </a:r>
          </a:p>
          <a:p>
            <a:pPr marL="285750" indent="-285750">
              <a:buFont typeface="Arial"/>
              <a:buChar char="•"/>
            </a:pPr>
            <a:r>
              <a:rPr lang="en-US" sz="2800" dirty="0" smtClean="0"/>
              <a:t>After Rain events</a:t>
            </a:r>
          </a:p>
          <a:p>
            <a:endParaRPr lang="en-US" sz="2800" dirty="0"/>
          </a:p>
          <a:p>
            <a:r>
              <a:rPr lang="en-US" sz="2800" dirty="0" smtClean="0"/>
              <a:t>Measurements:</a:t>
            </a:r>
          </a:p>
          <a:p>
            <a:pPr marL="285750" indent="-285750">
              <a:buFont typeface="Arial"/>
              <a:buChar char="•"/>
            </a:pPr>
            <a:r>
              <a:rPr lang="en-US" sz="2800" dirty="0" smtClean="0"/>
              <a:t>pH</a:t>
            </a:r>
          </a:p>
          <a:p>
            <a:pPr marL="285750" indent="-285750">
              <a:buFont typeface="Arial"/>
              <a:buChar char="•"/>
            </a:pPr>
            <a:r>
              <a:rPr lang="en-US" sz="2800" dirty="0" smtClean="0"/>
              <a:t>Temperature</a:t>
            </a:r>
          </a:p>
          <a:p>
            <a:pPr marL="285750" indent="-285750">
              <a:buFont typeface="Arial"/>
              <a:buChar char="•"/>
            </a:pPr>
            <a:r>
              <a:rPr lang="en-US" sz="2800" dirty="0" smtClean="0"/>
              <a:t>Conductivity</a:t>
            </a:r>
          </a:p>
          <a:p>
            <a:pPr marL="285750" indent="-285750">
              <a:buFont typeface="Arial"/>
              <a:buChar char="•"/>
            </a:pPr>
            <a:r>
              <a:rPr lang="en-US" sz="2800" dirty="0" smtClean="0"/>
              <a:t>Dissolved Oxygen</a:t>
            </a:r>
          </a:p>
          <a:p>
            <a:pPr marL="285750" indent="-285750">
              <a:buFont typeface="Arial"/>
              <a:buChar char="•"/>
            </a:pPr>
            <a:r>
              <a:rPr lang="en-US" sz="2800" dirty="0" smtClean="0"/>
              <a:t>Dissolved Organic Carbon (DOC)</a:t>
            </a:r>
          </a:p>
          <a:p>
            <a:pPr marL="285750" indent="-285750">
              <a:buFont typeface="Arial"/>
              <a:buChar char="•"/>
            </a:pPr>
            <a:r>
              <a:rPr lang="en-US" sz="2800" dirty="0" smtClean="0"/>
              <a:t>Fluorescence</a:t>
            </a:r>
          </a:p>
          <a:p>
            <a:endParaRPr lang="en-US" sz="2800" dirty="0"/>
          </a:p>
          <a:p>
            <a:endParaRPr lang="en-US" sz="2800" dirty="0"/>
          </a:p>
        </p:txBody>
      </p:sp>
    </p:spTree>
    <p:extLst>
      <p:ext uri="{BB962C8B-B14F-4D97-AF65-F5344CB8AC3E}">
        <p14:creationId xmlns:p14="http://schemas.microsoft.com/office/powerpoint/2010/main" val="7720690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3411" y="2863880"/>
            <a:ext cx="4505738" cy="2570684"/>
          </a:xfrm>
          <a:prstGeom prst="rect">
            <a:avLst/>
          </a:prstGeom>
          <a:ln>
            <a:noFill/>
          </a:ln>
        </p:spPr>
      </p:pic>
      <p:pic>
        <p:nvPicPr>
          <p:cNvPr id="48" name="Picture 4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02709" y="1080304"/>
            <a:ext cx="4341291" cy="3547551"/>
          </a:xfrm>
          <a:prstGeom prst="rect">
            <a:avLst/>
          </a:prstGeom>
        </p:spPr>
      </p:pic>
      <p:pic>
        <p:nvPicPr>
          <p:cNvPr id="49" name="Picture 48"/>
          <p:cNvPicPr>
            <a:picLocks noChangeAspect="1"/>
          </p:cNvPicPr>
          <p:nvPr/>
        </p:nvPicPr>
        <p:blipFill>
          <a:blip r:embed="rId5"/>
          <a:stretch>
            <a:fillRect/>
          </a:stretch>
        </p:blipFill>
        <p:spPr>
          <a:xfrm>
            <a:off x="-7416553" y="2271987"/>
            <a:ext cx="7301093" cy="2934599"/>
          </a:xfrm>
          <a:prstGeom prst="rect">
            <a:avLst/>
          </a:prstGeom>
        </p:spPr>
      </p:pic>
      <p:sp>
        <p:nvSpPr>
          <p:cNvPr id="2" name="TextBox 1"/>
          <p:cNvSpPr txBox="1"/>
          <p:nvPr/>
        </p:nvSpPr>
        <p:spPr>
          <a:xfrm>
            <a:off x="4629149" y="4480457"/>
            <a:ext cx="4321353" cy="954107"/>
          </a:xfrm>
          <a:prstGeom prst="rect">
            <a:avLst/>
          </a:prstGeom>
          <a:noFill/>
        </p:spPr>
        <p:txBody>
          <a:bodyPr wrap="square" rtlCol="0">
            <a:spAutoFit/>
          </a:bodyPr>
          <a:lstStyle/>
          <a:p>
            <a:r>
              <a:rPr lang="en-US" sz="2800" dirty="0" smtClean="0"/>
              <a:t>An excitation-emission matrix (EEM) is produced</a:t>
            </a:r>
            <a:endParaRPr lang="en-US" sz="2800" dirty="0"/>
          </a:p>
        </p:txBody>
      </p:sp>
      <p:sp>
        <p:nvSpPr>
          <p:cNvPr id="3" name="TextBox 2"/>
          <p:cNvSpPr txBox="1"/>
          <p:nvPr/>
        </p:nvSpPr>
        <p:spPr>
          <a:xfrm>
            <a:off x="123411" y="1080304"/>
            <a:ext cx="4505738" cy="1815882"/>
          </a:xfrm>
          <a:prstGeom prst="rect">
            <a:avLst/>
          </a:prstGeom>
          <a:noFill/>
        </p:spPr>
        <p:txBody>
          <a:bodyPr wrap="square" rtlCol="0">
            <a:spAutoFit/>
          </a:bodyPr>
          <a:lstStyle/>
          <a:p>
            <a:r>
              <a:rPr lang="en-US" sz="2800" dirty="0" smtClean="0"/>
              <a:t>Fluorescence occurs when an excited electron relaxes to its ground state by emitting a photon</a:t>
            </a:r>
            <a:endParaRPr lang="en-US" sz="2800" dirty="0"/>
          </a:p>
        </p:txBody>
      </p:sp>
      <p:sp>
        <p:nvSpPr>
          <p:cNvPr id="39" name="Title 38"/>
          <p:cNvSpPr>
            <a:spLocks noGrp="1"/>
          </p:cNvSpPr>
          <p:nvPr>
            <p:ph type="title"/>
          </p:nvPr>
        </p:nvSpPr>
        <p:spPr>
          <a:xfrm>
            <a:off x="0" y="36513"/>
            <a:ext cx="5510862" cy="1143000"/>
          </a:xfrm>
        </p:spPr>
        <p:txBody>
          <a:bodyPr/>
          <a:lstStyle/>
          <a:p>
            <a:r>
              <a:rPr lang="en-US" dirty="0" smtClean="0"/>
              <a:t>What is Fluorescence?</a:t>
            </a:r>
            <a:endParaRPr lang="en-US" dirty="0"/>
          </a:p>
        </p:txBody>
      </p:sp>
      <p:sp>
        <p:nvSpPr>
          <p:cNvPr id="4" name="TextBox 3"/>
          <p:cNvSpPr txBox="1"/>
          <p:nvPr/>
        </p:nvSpPr>
        <p:spPr>
          <a:xfrm>
            <a:off x="123411" y="5615375"/>
            <a:ext cx="8827091" cy="954107"/>
          </a:xfrm>
          <a:prstGeom prst="rect">
            <a:avLst/>
          </a:prstGeom>
          <a:noFill/>
          <a:ln>
            <a:solidFill>
              <a:schemeClr val="tx1"/>
            </a:solidFill>
          </a:ln>
        </p:spPr>
        <p:txBody>
          <a:bodyPr wrap="square" rtlCol="0">
            <a:spAutoFit/>
          </a:bodyPr>
          <a:lstStyle/>
          <a:p>
            <a:pPr algn="ctr"/>
            <a:r>
              <a:rPr lang="en-US" sz="2800" dirty="0" smtClean="0"/>
              <a:t>Fluorescence is a method used to look at the composition of DOC</a:t>
            </a:r>
            <a:endParaRPr lang="en-US" sz="2800" dirty="0"/>
          </a:p>
        </p:txBody>
      </p:sp>
    </p:spTree>
    <p:extLst>
      <p:ext uri="{BB962C8B-B14F-4D97-AF65-F5344CB8AC3E}">
        <p14:creationId xmlns:p14="http://schemas.microsoft.com/office/powerpoint/2010/main" val="21589246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8"/>
          <p:cNvSpPr txBox="1">
            <a:spLocks/>
          </p:cNvSpPr>
          <p:nvPr/>
        </p:nvSpPr>
        <p:spPr>
          <a:xfrm>
            <a:off x="1" y="36513"/>
            <a:ext cx="6231614"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Dissolved Organic Carbon</a:t>
            </a:r>
            <a:endParaRPr lang="en-US" dirty="0"/>
          </a:p>
        </p:txBody>
      </p:sp>
      <p:sp>
        <p:nvSpPr>
          <p:cNvPr id="4" name="TextBox 3"/>
          <p:cNvSpPr txBox="1"/>
          <p:nvPr/>
        </p:nvSpPr>
        <p:spPr>
          <a:xfrm>
            <a:off x="-5495829" y="3232487"/>
            <a:ext cx="4768199" cy="2246769"/>
          </a:xfrm>
          <a:prstGeom prst="rect">
            <a:avLst/>
          </a:prstGeom>
          <a:noFill/>
        </p:spPr>
        <p:txBody>
          <a:bodyPr wrap="square" rtlCol="0">
            <a:spAutoFit/>
          </a:bodyPr>
          <a:lstStyle/>
          <a:p>
            <a:r>
              <a:rPr lang="en-US" sz="2000" b="1" dirty="0" smtClean="0"/>
              <a:t>Dissolved Organic Carbon (DOC)</a:t>
            </a:r>
          </a:p>
          <a:p>
            <a:pPr marL="342900" indent="-342900">
              <a:buFont typeface="Arial" panose="020B0604020202020204" pitchFamily="34" charset="0"/>
              <a:buChar char="•"/>
            </a:pPr>
            <a:r>
              <a:rPr lang="en-US" sz="2000" dirty="0" smtClean="0"/>
              <a:t>Concentrations increase after large rain events</a:t>
            </a:r>
          </a:p>
          <a:p>
            <a:pPr marL="342900" indent="-342900">
              <a:buFont typeface="Arial" panose="020B0604020202020204" pitchFamily="34" charset="0"/>
              <a:buChar char="•"/>
            </a:pPr>
            <a:r>
              <a:rPr lang="en-US" sz="2000" dirty="0" smtClean="0"/>
              <a:t>There is a seasonal trend with generally higher DOC concentrations in Spring and Fall, and lower DOC concentrations in Summer and Winter</a:t>
            </a:r>
            <a:endParaRPr lang="en-US" sz="20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6140"/>
          <a:stretch/>
        </p:blipFill>
        <p:spPr bwMode="auto">
          <a:xfrm>
            <a:off x="3027790" y="1111167"/>
            <a:ext cx="5997134" cy="540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 y="1873983"/>
            <a:ext cx="3155497" cy="3108544"/>
          </a:xfrm>
          <a:prstGeom prst="rect">
            <a:avLst/>
          </a:prstGeom>
          <a:noFill/>
        </p:spPr>
        <p:txBody>
          <a:bodyPr wrap="square" rtlCol="0">
            <a:spAutoFit/>
          </a:bodyPr>
          <a:lstStyle/>
          <a:p>
            <a:pPr marL="285750" indent="-285750">
              <a:buFont typeface="Arial"/>
              <a:buChar char="•"/>
            </a:pPr>
            <a:r>
              <a:rPr lang="en-US" sz="2800" dirty="0" smtClean="0"/>
              <a:t>Overall seasonal pattern w/higher concentrations in Fall/Spring</a:t>
            </a:r>
          </a:p>
          <a:p>
            <a:pPr marL="285750" indent="-285750">
              <a:buFont typeface="Arial"/>
              <a:buChar char="•"/>
            </a:pPr>
            <a:r>
              <a:rPr lang="en-US" sz="2800" dirty="0" smtClean="0"/>
              <a:t>Concentrations increase w/rain events</a:t>
            </a:r>
            <a:endParaRPr lang="en-US" sz="2800" dirty="0"/>
          </a:p>
        </p:txBody>
      </p:sp>
    </p:spTree>
    <p:extLst>
      <p:ext uri="{BB962C8B-B14F-4D97-AF65-F5344CB8AC3E}">
        <p14:creationId xmlns:p14="http://schemas.microsoft.com/office/powerpoint/2010/main" val="5536396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5047"/>
          <a:stretch/>
        </p:blipFill>
        <p:spPr bwMode="auto">
          <a:xfrm>
            <a:off x="3234882" y="1111410"/>
            <a:ext cx="5909117" cy="537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79065" y="3543602"/>
            <a:ext cx="4768199" cy="2246769"/>
          </a:xfrm>
          <a:prstGeom prst="rect">
            <a:avLst/>
          </a:prstGeom>
          <a:noFill/>
        </p:spPr>
        <p:txBody>
          <a:bodyPr wrap="square" rtlCol="0">
            <a:spAutoFit/>
          </a:bodyPr>
          <a:lstStyle/>
          <a:p>
            <a:r>
              <a:rPr lang="en-US" sz="2000" b="1" dirty="0" smtClean="0"/>
              <a:t>Fluorescence Sum</a:t>
            </a:r>
            <a:endParaRPr lang="en-US" sz="2000" dirty="0" smtClean="0"/>
          </a:p>
          <a:p>
            <a:pPr marL="347663" indent="-347663">
              <a:buFont typeface="Arial" panose="020B0604020202020204" pitchFamily="34" charset="0"/>
              <a:buChar char="•"/>
            </a:pPr>
            <a:r>
              <a:rPr lang="en-US" sz="2000" dirty="0" smtClean="0"/>
              <a:t>A measure of the total fluorescence</a:t>
            </a:r>
          </a:p>
          <a:p>
            <a:pPr marL="347663" indent="-347663">
              <a:buFont typeface="Arial" panose="020B0604020202020204" pitchFamily="34" charset="0"/>
              <a:buChar char="•"/>
            </a:pPr>
            <a:r>
              <a:rPr lang="en-US" sz="2000" dirty="0" smtClean="0"/>
              <a:t>Increases dramatically after precipitation events</a:t>
            </a:r>
          </a:p>
          <a:p>
            <a:pPr marL="347663" indent="-347663">
              <a:buFont typeface="Arial" panose="020B0604020202020204" pitchFamily="34" charset="0"/>
              <a:buChar char="•"/>
            </a:pPr>
            <a:r>
              <a:rPr lang="en-US" sz="2000" dirty="0" smtClean="0"/>
              <a:t>General downward trend in Fluorescence Sum during periods with little or no precipitation</a:t>
            </a:r>
            <a:endParaRPr lang="en-US" sz="2000" dirty="0"/>
          </a:p>
        </p:txBody>
      </p:sp>
      <p:sp>
        <p:nvSpPr>
          <p:cNvPr id="4" name="Title 38"/>
          <p:cNvSpPr txBox="1">
            <a:spLocks/>
          </p:cNvSpPr>
          <p:nvPr/>
        </p:nvSpPr>
        <p:spPr>
          <a:xfrm>
            <a:off x="1" y="36513"/>
            <a:ext cx="4425635"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Fluorescence Sum</a:t>
            </a:r>
            <a:endParaRPr lang="en-US" dirty="0"/>
          </a:p>
        </p:txBody>
      </p:sp>
      <p:sp>
        <p:nvSpPr>
          <p:cNvPr id="5" name="TextBox 4"/>
          <p:cNvSpPr txBox="1"/>
          <p:nvPr/>
        </p:nvSpPr>
        <p:spPr>
          <a:xfrm>
            <a:off x="1" y="1646909"/>
            <a:ext cx="3095960" cy="3970318"/>
          </a:xfrm>
          <a:prstGeom prst="rect">
            <a:avLst/>
          </a:prstGeom>
          <a:noFill/>
        </p:spPr>
        <p:txBody>
          <a:bodyPr wrap="square" rtlCol="0">
            <a:spAutoFit/>
          </a:bodyPr>
          <a:lstStyle/>
          <a:p>
            <a:pPr marL="285750" indent="-285750">
              <a:buFont typeface="Arial"/>
              <a:buChar char="•"/>
            </a:pPr>
            <a:r>
              <a:rPr lang="en-US" sz="2800" dirty="0" smtClean="0"/>
              <a:t>Measure of total fluorescence intensity</a:t>
            </a:r>
          </a:p>
          <a:p>
            <a:pPr marL="285750" indent="-285750">
              <a:buFont typeface="Arial"/>
              <a:buChar char="•"/>
            </a:pPr>
            <a:r>
              <a:rPr lang="en-US" sz="2800" dirty="0" smtClean="0"/>
              <a:t>Rain events bring in fluorescent material</a:t>
            </a:r>
          </a:p>
          <a:p>
            <a:pPr marL="285750" indent="-285750">
              <a:buFont typeface="Arial"/>
              <a:buChar char="•"/>
            </a:pPr>
            <a:r>
              <a:rPr lang="en-US" sz="2800" dirty="0" smtClean="0"/>
              <a:t>Overall pattern is different from DOC</a:t>
            </a:r>
            <a:endParaRPr lang="en-US" sz="2800" dirty="0"/>
          </a:p>
        </p:txBody>
      </p:sp>
    </p:spTree>
    <p:extLst>
      <p:ext uri="{BB962C8B-B14F-4D97-AF65-F5344CB8AC3E}">
        <p14:creationId xmlns:p14="http://schemas.microsoft.com/office/powerpoint/2010/main" val="7268822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8"/>
          <p:cNvSpPr txBox="1">
            <a:spLocks/>
          </p:cNvSpPr>
          <p:nvPr/>
        </p:nvSpPr>
        <p:spPr>
          <a:xfrm>
            <a:off x="0" y="36513"/>
            <a:ext cx="16510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Data</a:t>
            </a:r>
            <a:endParaRPr lang="en-US" dirty="0"/>
          </a:p>
        </p:txBody>
      </p:sp>
      <p:sp>
        <p:nvSpPr>
          <p:cNvPr id="4" name="TextBox 3"/>
          <p:cNvSpPr txBox="1"/>
          <p:nvPr/>
        </p:nvSpPr>
        <p:spPr>
          <a:xfrm>
            <a:off x="247413" y="3658501"/>
            <a:ext cx="4521167" cy="2862322"/>
          </a:xfrm>
          <a:prstGeom prst="rect">
            <a:avLst/>
          </a:prstGeom>
          <a:noFill/>
        </p:spPr>
        <p:txBody>
          <a:bodyPr wrap="square" rtlCol="0">
            <a:spAutoFit/>
          </a:bodyPr>
          <a:lstStyle/>
          <a:p>
            <a:r>
              <a:rPr lang="en-US" sz="2000" b="1" dirty="0" smtClean="0"/>
              <a:t>Freshness Index</a:t>
            </a:r>
            <a:endParaRPr lang="en-US" sz="2000" dirty="0" smtClean="0"/>
          </a:p>
          <a:p>
            <a:pPr marL="342900" indent="-342900">
              <a:buFont typeface="Arial" panose="020B0604020202020204" pitchFamily="34" charset="0"/>
              <a:buChar char="•"/>
            </a:pPr>
            <a:r>
              <a:rPr lang="en-US" sz="2000" dirty="0" smtClean="0"/>
              <a:t>Indicates the proportion of recently produced </a:t>
            </a:r>
            <a:r>
              <a:rPr lang="en-US" sz="2000" dirty="0" smtClean="0"/>
              <a:t>DOC</a:t>
            </a:r>
            <a:endParaRPr lang="en-US" sz="2000" dirty="0" smtClean="0"/>
          </a:p>
          <a:p>
            <a:pPr marL="342900" indent="-342900">
              <a:buFont typeface="Arial" panose="020B0604020202020204" pitchFamily="34" charset="0"/>
              <a:buChar char="•"/>
            </a:pPr>
            <a:r>
              <a:rPr lang="en-US" sz="2000" dirty="0" smtClean="0"/>
              <a:t>The ‘freshness’ is generally high, indicating much of the </a:t>
            </a:r>
            <a:r>
              <a:rPr lang="en-US" sz="2000" dirty="0" smtClean="0"/>
              <a:t>DOC </a:t>
            </a:r>
            <a:r>
              <a:rPr lang="en-US" sz="2000" dirty="0" smtClean="0"/>
              <a:t>in Tempe Town Lake is “recently produced”, most likely by algae</a:t>
            </a:r>
          </a:p>
          <a:p>
            <a:pPr marL="342900" indent="-342900">
              <a:buFont typeface="Arial" panose="020B0604020202020204" pitchFamily="34" charset="0"/>
              <a:buChar char="•"/>
            </a:pPr>
            <a:r>
              <a:rPr lang="en-US" sz="2000" dirty="0" smtClean="0"/>
              <a:t>Decreases after rain events suggest run-off has ‘older’ organic matter</a:t>
            </a:r>
            <a:endParaRPr lang="en-US" sz="2000" dirty="0"/>
          </a:p>
        </p:txBody>
      </p:sp>
      <p:sp>
        <p:nvSpPr>
          <p:cNvPr id="6" name="TextBox 5"/>
          <p:cNvSpPr txBox="1"/>
          <p:nvPr/>
        </p:nvSpPr>
        <p:spPr>
          <a:xfrm>
            <a:off x="247414" y="936001"/>
            <a:ext cx="4521166" cy="2246769"/>
          </a:xfrm>
          <a:prstGeom prst="rect">
            <a:avLst/>
          </a:prstGeom>
          <a:noFill/>
        </p:spPr>
        <p:txBody>
          <a:bodyPr wrap="square" rtlCol="0">
            <a:spAutoFit/>
          </a:bodyPr>
          <a:lstStyle/>
          <a:p>
            <a:r>
              <a:rPr lang="en-US" sz="2000" b="1" dirty="0" smtClean="0"/>
              <a:t>Fluorescence Index (FI)</a:t>
            </a:r>
            <a:endParaRPr lang="en-US" sz="2000" dirty="0" smtClean="0"/>
          </a:p>
          <a:p>
            <a:pPr marL="347663" indent="-347663">
              <a:buFont typeface="Arial" panose="020B0604020202020204" pitchFamily="34" charset="0"/>
              <a:buChar char="•"/>
            </a:pPr>
            <a:r>
              <a:rPr lang="en-US" sz="2000" dirty="0" smtClean="0"/>
              <a:t>Higher </a:t>
            </a:r>
            <a:r>
              <a:rPr lang="en-US" sz="2000" dirty="0" smtClean="0"/>
              <a:t>values </a:t>
            </a:r>
            <a:r>
              <a:rPr lang="en-US" sz="2000" dirty="0"/>
              <a:t>(&gt;1.5) </a:t>
            </a:r>
            <a:r>
              <a:rPr lang="en-US" sz="2000" dirty="0" smtClean="0"/>
              <a:t>reflect microbially-derived </a:t>
            </a:r>
            <a:r>
              <a:rPr lang="en-US" sz="2000" dirty="0" smtClean="0"/>
              <a:t>DOC; Lower </a:t>
            </a:r>
            <a:r>
              <a:rPr lang="en-US" sz="2000" dirty="0" smtClean="0"/>
              <a:t>values reflect terrestrially-derived </a:t>
            </a:r>
            <a:r>
              <a:rPr lang="en-US" sz="2000" dirty="0" smtClean="0"/>
              <a:t>DOC</a:t>
            </a:r>
            <a:endParaRPr lang="en-US" sz="2000" dirty="0" smtClean="0"/>
          </a:p>
          <a:p>
            <a:pPr marL="347663" indent="-347663">
              <a:buFont typeface="Arial" panose="020B0604020202020204" pitchFamily="34" charset="0"/>
              <a:buChar char="•"/>
            </a:pPr>
            <a:r>
              <a:rPr lang="en-US" sz="2000" dirty="0" smtClean="0"/>
              <a:t>Tempe Town Lake is highly </a:t>
            </a:r>
            <a:r>
              <a:rPr lang="en-US" sz="2000" dirty="0" smtClean="0"/>
              <a:t>microbial</a:t>
            </a:r>
          </a:p>
          <a:p>
            <a:pPr marL="347663" indent="-347663">
              <a:buFont typeface="Arial" panose="020B0604020202020204" pitchFamily="34" charset="0"/>
              <a:buChar char="•"/>
            </a:pPr>
            <a:r>
              <a:rPr lang="en-US" sz="2000" dirty="0" smtClean="0"/>
              <a:t>Rain events bring in DOM different from what is currently in the lake</a:t>
            </a:r>
            <a:endParaRPr lang="en-US" sz="2000" dirty="0"/>
          </a:p>
        </p:txBody>
      </p:sp>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6068" b="13628"/>
          <a:stretch/>
        </p:blipFill>
        <p:spPr bwMode="auto">
          <a:xfrm>
            <a:off x="4768580" y="0"/>
            <a:ext cx="4375420" cy="330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6135"/>
          <a:stretch/>
        </p:blipFill>
        <p:spPr bwMode="auto">
          <a:xfrm>
            <a:off x="4768580" y="3075559"/>
            <a:ext cx="4375420" cy="378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0810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Dissolved organic carbon concentrations [DOC] vary both seasonally and with </a:t>
            </a:r>
            <a:r>
              <a:rPr lang="en-US" dirty="0" smtClean="0"/>
              <a:t>precipitation</a:t>
            </a:r>
            <a:endParaRPr lang="en-US" dirty="0"/>
          </a:p>
          <a:p>
            <a:r>
              <a:rPr lang="en-US" dirty="0" smtClean="0"/>
              <a:t>Total fluorescence changes mainly with precipitation</a:t>
            </a:r>
            <a:endParaRPr lang="en-US" dirty="0"/>
          </a:p>
          <a:p>
            <a:r>
              <a:rPr lang="en-US" dirty="0" smtClean="0"/>
              <a:t>Precipitation brings in material that is different from what is presently in the lake at the time of sampling</a:t>
            </a:r>
          </a:p>
        </p:txBody>
      </p:sp>
      <p:sp>
        <p:nvSpPr>
          <p:cNvPr id="4" name="TextBox 3"/>
          <p:cNvSpPr txBox="1"/>
          <p:nvPr/>
        </p:nvSpPr>
        <p:spPr>
          <a:xfrm>
            <a:off x="9525000" y="1600200"/>
            <a:ext cx="3349625" cy="3416320"/>
          </a:xfrm>
          <a:prstGeom prst="rect">
            <a:avLst/>
          </a:prstGeom>
          <a:noFill/>
        </p:spPr>
        <p:txBody>
          <a:bodyPr wrap="square" rtlCol="0">
            <a:spAutoFit/>
          </a:bodyPr>
          <a:lstStyle/>
          <a:p>
            <a:r>
              <a:rPr lang="en-US" dirty="0"/>
              <a:t>Dissolved organic carbon (DOC) concentrations vary both seasonally and with precipitation. The most dramatic increases in total fluorescent material appear to depend largely on rain events. Independent changes in DOC concentration and fluorescence characteristics suggest that not all DOC molecules are fluorescent in nature. </a:t>
            </a:r>
          </a:p>
          <a:p>
            <a:endParaRPr lang="en-US" dirty="0"/>
          </a:p>
        </p:txBody>
      </p:sp>
      <p:sp>
        <p:nvSpPr>
          <p:cNvPr id="5" name="TextBox 4"/>
          <p:cNvSpPr txBox="1"/>
          <p:nvPr/>
        </p:nvSpPr>
        <p:spPr>
          <a:xfrm>
            <a:off x="-4024597" y="918418"/>
            <a:ext cx="2919482" cy="2031325"/>
          </a:xfrm>
          <a:prstGeom prst="rect">
            <a:avLst/>
          </a:prstGeom>
          <a:noFill/>
        </p:spPr>
        <p:txBody>
          <a:bodyPr wrap="square" rtlCol="0">
            <a:spAutoFit/>
          </a:bodyPr>
          <a:lstStyle/>
          <a:p>
            <a:r>
              <a:rPr lang="en-US" dirty="0"/>
              <a:t>Generally, rain events cause an influx of both dissolved organic compounds and fluorescent molecules from the urban environment surrounding the lake. </a:t>
            </a:r>
          </a:p>
          <a:p>
            <a:endParaRPr lang="en-US" dirty="0"/>
          </a:p>
        </p:txBody>
      </p:sp>
    </p:spTree>
    <p:extLst>
      <p:ext uri="{BB962C8B-B14F-4D97-AF65-F5344CB8AC3E}">
        <p14:creationId xmlns:p14="http://schemas.microsoft.com/office/powerpoint/2010/main" val="7361008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5404"/>
            <a:ext cx="8229600" cy="2427790"/>
          </a:xfrm>
        </p:spPr>
        <p:txBody>
          <a:bodyPr>
            <a:normAutofit fontScale="92500" lnSpcReduction="10000"/>
          </a:bodyPr>
          <a:lstStyle/>
          <a:p>
            <a:pPr marL="457200" indent="-457200"/>
            <a:r>
              <a:rPr lang="en-US" dirty="0" smtClean="0"/>
              <a:t>Hilairy Hartnett</a:t>
            </a:r>
          </a:p>
          <a:p>
            <a:pPr marL="457200" indent="-457200"/>
            <a:r>
              <a:rPr lang="en-US" dirty="0" smtClean="0"/>
              <a:t>Zach </a:t>
            </a:r>
            <a:r>
              <a:rPr lang="en-US" dirty="0" smtClean="0"/>
              <a:t>Smith, Maggie Bowman, and the entire </a:t>
            </a:r>
            <a:r>
              <a:rPr lang="en-US" dirty="0" err="1" smtClean="0"/>
              <a:t>CaNDy</a:t>
            </a:r>
            <a:r>
              <a:rPr lang="en-US" dirty="0" smtClean="0"/>
              <a:t> Lab group</a:t>
            </a:r>
          </a:p>
          <a:p>
            <a:pPr marL="457200" indent="-457200"/>
            <a:r>
              <a:rPr lang="en-US" dirty="0" smtClean="0"/>
              <a:t>Funding from ASU/NASA Space </a:t>
            </a:r>
            <a:r>
              <a:rPr lang="en-US" dirty="0" smtClean="0"/>
              <a:t>Grant and </a:t>
            </a:r>
            <a:r>
              <a:rPr lang="en-US" dirty="0"/>
              <a:t>NSF CAREER #0846188</a:t>
            </a:r>
          </a:p>
          <a:p>
            <a:pPr marL="457200" indent="-457200"/>
            <a:endParaRPr lang="en-US" dirty="0"/>
          </a:p>
        </p:txBody>
      </p:sp>
      <p:sp>
        <p:nvSpPr>
          <p:cNvPr id="6" name="Title 38"/>
          <p:cNvSpPr txBox="1">
            <a:spLocks/>
          </p:cNvSpPr>
          <p:nvPr/>
        </p:nvSpPr>
        <p:spPr>
          <a:xfrm>
            <a:off x="-1" y="36513"/>
            <a:ext cx="4901939"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Acknowledgements</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3307241"/>
            <a:ext cx="4349098" cy="35507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67641" y="3307240"/>
            <a:ext cx="4976360" cy="3550760"/>
          </a:xfrm>
          <a:prstGeom prst="rect">
            <a:avLst/>
          </a:prstGeom>
        </p:spPr>
      </p:pic>
    </p:spTree>
    <p:extLst>
      <p:ext uri="{BB962C8B-B14F-4D97-AF65-F5344CB8AC3E}">
        <p14:creationId xmlns:p14="http://schemas.microsoft.com/office/powerpoint/2010/main" val="29453439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1458</Words>
  <Application>Microsoft Macintosh PowerPoint</Application>
  <PresentationFormat>On-screen Show (4:3)</PresentationFormat>
  <Paragraphs>112</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Dissolved Organic Carbon Concentration and Fluorescence Characterization  of Tempe Town Lake </vt:lpstr>
      <vt:lpstr>Tempe Town Lake Background</vt:lpstr>
      <vt:lpstr>PowerPoint Presentation</vt:lpstr>
      <vt:lpstr>What is Fluorescence?</vt:lpstr>
      <vt:lpstr>PowerPoint Presentation</vt:lpstr>
      <vt:lpstr>PowerPoint Presentation</vt:lpstr>
      <vt:lpstr>PowerPoint Presentation</vt:lpstr>
      <vt:lpstr>Summary</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Dissolved Organic Carbon Concentration and Fluorescence Characterization of Tempe Town Lake </dc:title>
  <dc:creator>Marissa Raleigh</dc:creator>
  <cp:lastModifiedBy>Marissa Raleigh</cp:lastModifiedBy>
  <cp:revision>28</cp:revision>
  <dcterms:created xsi:type="dcterms:W3CDTF">2014-03-27T19:06:00Z</dcterms:created>
  <dcterms:modified xsi:type="dcterms:W3CDTF">2014-04-08T19:00:25Z</dcterms:modified>
</cp:coreProperties>
</file>